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19"/>
  </p:notesMasterIdLst>
  <p:sldIdLst>
    <p:sldId id="302" r:id="rId3"/>
    <p:sldId id="313" r:id="rId4"/>
    <p:sldId id="314" r:id="rId5"/>
    <p:sldId id="315" r:id="rId6"/>
    <p:sldId id="305" r:id="rId7"/>
    <p:sldId id="306" r:id="rId8"/>
    <p:sldId id="311" r:id="rId9"/>
    <p:sldId id="316" r:id="rId10"/>
    <p:sldId id="310" r:id="rId11"/>
    <p:sldId id="317" r:id="rId12"/>
    <p:sldId id="318" r:id="rId13"/>
    <p:sldId id="319" r:id="rId14"/>
    <p:sldId id="320" r:id="rId15"/>
    <p:sldId id="321" r:id="rId16"/>
    <p:sldId id="322" r:id="rId17"/>
    <p:sldId id="323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505054"/>
    <a:srgbClr val="9E7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268" autoAdjust="0"/>
    <p:restoredTop sz="99769" autoAdjust="0"/>
  </p:normalViewPr>
  <p:slideViewPr>
    <p:cSldViewPr showGuides="1">
      <p:cViewPr>
        <p:scale>
          <a:sx n="69" d="100"/>
          <a:sy n="69" d="100"/>
        </p:scale>
        <p:origin x="-102" y="-564"/>
      </p:cViewPr>
      <p:guideLst>
        <p:guide orient="horz" pos="432"/>
        <p:guide orient="horz" pos="3888"/>
        <p:guide pos="758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E372E5-2E17-42AE-AF26-AC830EE455A5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CFDF4-EE43-4A3E-A72F-C52FE2350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944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6" name="Shape 1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Atypical has an activ site within the monomer, typical split across a dimer. Both these are active as functional dimers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Atypical has an activ site within the monomer, typical split across a dimer. Both these are active as functional dimers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Atypical has an activ site within the monomer, typical split across a dimer. Both these are active as functional dimers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Medical Center Camp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luid_energy_lines_external.png"/>
          <p:cNvPicPr>
            <a:picLocks noChangeAspect="1"/>
          </p:cNvPicPr>
          <p:nvPr userDrawn="1"/>
        </p:nvPicPr>
        <p:blipFill>
          <a:blip r:embed="rId2" cstate="print"/>
          <a:srcRect t="10123" r="28670" b="3604"/>
          <a:stretch>
            <a:fillRect/>
          </a:stretch>
        </p:blipFill>
        <p:spPr>
          <a:xfrm>
            <a:off x="7543800" y="0"/>
            <a:ext cx="16002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01165" y="1881545"/>
            <a:ext cx="5943599" cy="553998"/>
          </a:xfrm>
        </p:spPr>
        <p:txBody>
          <a:bodyPr wrap="square" lIns="0" tIns="0" rIns="0" bIns="0" anchor="b" anchorCtr="0">
            <a:spAutoFit/>
          </a:bodyPr>
          <a:lstStyle>
            <a:lvl1pPr algn="l"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03325" y="2514600"/>
            <a:ext cx="5939539" cy="369332"/>
          </a:xfr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</a:t>
            </a:r>
            <a:endParaRPr lang="en-US" dirty="0"/>
          </a:p>
        </p:txBody>
      </p:sp>
      <p:pic>
        <p:nvPicPr>
          <p:cNvPr id="9" name="Picture 8" descr="wfsom_p_clr_cmyk.em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4300" y="228600"/>
            <a:ext cx="3232463" cy="5907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pic>
        <p:nvPicPr>
          <p:cNvPr id="11" name="Picture 10" descr="wfsom_p_clr_cmyk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237" y="6172200"/>
            <a:ext cx="3232463" cy="590738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507831"/>
          </a:xfrm>
        </p:spPr>
        <p:txBody>
          <a:bodyPr/>
          <a:lstStyle>
            <a:lvl1pPr algn="ctr">
              <a:defRPr sz="33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42900" y="1028700"/>
            <a:ext cx="8458200" cy="45719"/>
          </a:xfrm>
          <a:prstGeom prst="rect">
            <a:avLst/>
          </a:prstGeom>
          <a:solidFill>
            <a:srgbClr val="9E7E38"/>
          </a:solidFill>
          <a:ln>
            <a:solidFill>
              <a:srgbClr val="9E7E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8499348" cy="295465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2" name="Picture 1" descr="wfu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6172199"/>
            <a:ext cx="2905758" cy="5943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272768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772400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828800"/>
            <a:ext cx="7772400" cy="276998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9E7E38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31775" indent="-231775" algn="l" defTabSz="914400" rtl="0" eaLnBrk="1" latinLnBrk="0" hangingPunct="1">
        <a:spcBef>
          <a:spcPts val="0"/>
        </a:spcBef>
        <a:spcAft>
          <a:spcPts val="120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25425" algn="l" defTabSz="914400" rtl="0" eaLnBrk="1" latinLnBrk="0" hangingPunct="1">
        <a:spcBef>
          <a:spcPts val="0"/>
        </a:spcBef>
        <a:spcAft>
          <a:spcPts val="120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88975" indent="-231775" algn="l" defTabSz="914400" rtl="0" eaLnBrk="1" latinLnBrk="0" hangingPunct="1">
        <a:spcBef>
          <a:spcPts val="0"/>
        </a:spcBef>
        <a:spcAft>
          <a:spcPts val="120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225425" algn="l" defTabSz="914400" rtl="0" eaLnBrk="1" latinLnBrk="0" hangingPunct="1">
        <a:spcBef>
          <a:spcPts val="0"/>
        </a:spcBef>
        <a:spcAft>
          <a:spcPts val="120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46175" indent="-231775" algn="l" defTabSz="914400" rtl="0" eaLnBrk="1" latinLnBrk="0" hangingPunct="1">
        <a:spcBef>
          <a:spcPts val="0"/>
        </a:spcBef>
        <a:spcAft>
          <a:spcPts val="120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6CB4B4D-7CA3-9044-876B-883B54F8677D}" type="slidenum">
              <a:rPr kern="0">
                <a:latin typeface="Calibri"/>
                <a:sym typeface="Calibri"/>
              </a:rPr>
              <a:pPr/>
              <a:t>‹#›</a:t>
            </a:fld>
            <a:endParaRPr kern="0"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2429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ransition spd="med"/>
  <p:txStyles>
    <p:titleStyle>
      <a:lvl1pPr algn="ctr">
        <a:defRPr sz="4400">
          <a:latin typeface="Calibri"/>
          <a:ea typeface="Calibri"/>
          <a:cs typeface="Calibri"/>
          <a:sym typeface="Calibri"/>
        </a:defRPr>
      </a:lvl1pPr>
      <a:lvl2pPr algn="ctr">
        <a:defRPr sz="4400">
          <a:latin typeface="Calibri"/>
          <a:ea typeface="Calibri"/>
          <a:cs typeface="Calibri"/>
          <a:sym typeface="Calibri"/>
        </a:defRPr>
      </a:lvl2pPr>
      <a:lvl3pPr algn="ctr">
        <a:defRPr sz="4400">
          <a:latin typeface="Calibri"/>
          <a:ea typeface="Calibri"/>
          <a:cs typeface="Calibri"/>
          <a:sym typeface="Calibri"/>
        </a:defRPr>
      </a:lvl3pPr>
      <a:lvl4pPr algn="ctr">
        <a:defRPr sz="4400">
          <a:latin typeface="Calibri"/>
          <a:ea typeface="Calibri"/>
          <a:cs typeface="Calibri"/>
          <a:sym typeface="Calibri"/>
        </a:defRPr>
      </a:lvl4pPr>
      <a:lvl5pPr algn="ctr">
        <a:defRPr sz="4400">
          <a:latin typeface="Calibri"/>
          <a:ea typeface="Calibri"/>
          <a:cs typeface="Calibri"/>
          <a:sym typeface="Calibri"/>
        </a:defRPr>
      </a:lvl5pPr>
      <a:lvl6pPr indent="457200" algn="ctr">
        <a:defRPr sz="4400">
          <a:latin typeface="Calibri"/>
          <a:ea typeface="Calibri"/>
          <a:cs typeface="Calibri"/>
          <a:sym typeface="Calibri"/>
        </a:defRPr>
      </a:lvl6pPr>
      <a:lvl7pPr indent="914400" algn="ctr">
        <a:defRPr sz="4400">
          <a:latin typeface="Calibri"/>
          <a:ea typeface="Calibri"/>
          <a:cs typeface="Calibri"/>
          <a:sym typeface="Calibri"/>
        </a:defRPr>
      </a:lvl7pPr>
      <a:lvl8pPr indent="1371600" algn="ctr">
        <a:defRPr sz="4400">
          <a:latin typeface="Calibri"/>
          <a:ea typeface="Calibri"/>
          <a:cs typeface="Calibri"/>
          <a:sym typeface="Calibri"/>
        </a:defRPr>
      </a:lvl8pPr>
      <a:lvl9pPr indent="1828800" algn="ctr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1pPr>
      <a:lvl2pPr marL="783771" indent="-326571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235200" indent="-40640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92400" indent="-4064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49600" indent="-4064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606800" indent="-4064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64000" indent="-4064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1028700" y="2109907"/>
            <a:ext cx="6857999" cy="101566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300" kern="1200">
                <a:solidFill>
                  <a:srgbClr val="9E7E38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>
                <a:ea typeface="ＭＳ Ｐゴシック" charset="-128"/>
              </a:rPr>
              <a:t>Structural and Computational Biophysics Training Program</a:t>
            </a:r>
            <a:endParaRPr lang="en-US" dirty="0">
              <a:ea typeface="ＭＳ Ｐゴシック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14500" y="3573840"/>
            <a:ext cx="5486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Symposium for </a:t>
            </a:r>
            <a:r>
              <a:rPr lang="en-US" sz="2400" b="1" dirty="0"/>
              <a:t>T32-GM095440</a:t>
            </a:r>
            <a:endParaRPr lang="en-US" sz="2400" dirty="0"/>
          </a:p>
          <a:p>
            <a:pPr algn="ctr"/>
            <a:r>
              <a:rPr lang="en-US" sz="2400" b="1" dirty="0" smtClean="0"/>
              <a:t>September 8, 2015</a:t>
            </a:r>
            <a:endParaRPr lang="en-US" sz="2400" dirty="0"/>
          </a:p>
          <a:p>
            <a:pPr algn="ctr"/>
            <a:r>
              <a:rPr lang="en-US" sz="2400" b="1" dirty="0"/>
              <a:t>Wake Forest Biotech Place</a:t>
            </a:r>
            <a:endParaRPr lang="en-US" sz="2400" dirty="0"/>
          </a:p>
          <a:p>
            <a:pPr algn="ctr"/>
            <a:r>
              <a:rPr lang="en-US" sz="2400" b="1" dirty="0"/>
              <a:t>Room </a:t>
            </a:r>
            <a:r>
              <a:rPr lang="en-US" sz="2400" b="1" dirty="0" smtClean="0"/>
              <a:t>153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938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533400" y="533400"/>
            <a:ext cx="7924800" cy="1676400"/>
          </a:xfrm>
          <a:prstGeom prst="rect">
            <a:avLst/>
          </a:prstGeom>
          <a:solidFill>
            <a:srgbClr val="E8CD48"/>
          </a:solidFill>
          <a:ln>
            <a:solidFill/>
            <a:round/>
          </a:ln>
        </p:spPr>
        <p:txBody>
          <a:bodyPr lIns="0" tIns="0" rIns="0" bIns="0"/>
          <a:lstStyle/>
          <a:p>
            <a:endParaRPr kern="0">
              <a:solidFill>
                <a:sysClr val="windowText" lastClr="000000"/>
              </a:solidFill>
              <a:latin typeface="Calibri"/>
              <a:sym typeface="Calibri"/>
            </a:endParaRPr>
          </a:p>
        </p:txBody>
      </p:sp>
      <p:sp>
        <p:nvSpPr>
          <p:cNvPr id="9" name="Shape 9"/>
          <p:cNvSpPr>
            <a:spLocks noGrp="1"/>
          </p:cNvSpPr>
          <p:nvPr>
            <p:ph type="title" idx="4294967295"/>
          </p:nvPr>
        </p:nvSpPr>
        <p:spPr>
          <a:xfrm>
            <a:off x="457200" y="609600"/>
            <a:ext cx="8229600" cy="175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 defTabSz="713231">
              <a:defRPr sz="1800"/>
            </a:pPr>
            <a:r>
              <a:rPr sz="2807"/>
              <a:t>Structural and Computational Biophysics  Certificate: History and </a:t>
            </a:r>
          </a:p>
          <a:p>
            <a:pPr lvl="0" defTabSz="713231">
              <a:defRPr sz="1800"/>
            </a:pPr>
            <a:r>
              <a:rPr sz="2807"/>
              <a:t>Curriculum </a:t>
            </a:r>
            <a:br>
              <a:rPr sz="2807"/>
            </a:br>
            <a:endParaRPr sz="2807"/>
          </a:p>
        </p:txBody>
      </p:sp>
      <p:sp>
        <p:nvSpPr>
          <p:cNvPr id="10" name="Shape 10"/>
          <p:cNvSpPr>
            <a:spLocks noGrp="1"/>
          </p:cNvSpPr>
          <p:nvPr>
            <p:ph type="body" idx="4294967295"/>
          </p:nvPr>
        </p:nvSpPr>
        <p:spPr>
          <a:xfrm>
            <a:off x="1409699" y="4025900"/>
            <a:ext cx="6172202" cy="175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marL="0" indent="0" algn="ctr">
              <a:buSzTx/>
              <a:buNone/>
            </a:lvl1pPr>
          </a:lstStyle>
          <a:p>
            <a:pPr lvl="0">
              <a:defRPr sz="1800"/>
            </a:pPr>
            <a:r>
              <a:rPr sz="3200"/>
              <a:t>Fred Salsbury, Physics, SCB Certificate Program Director</a:t>
            </a:r>
          </a:p>
        </p:txBody>
      </p:sp>
    </p:spTree>
    <p:extLst>
      <p:ext uri="{BB962C8B-B14F-4D97-AF65-F5344CB8AC3E}">
        <p14:creationId xmlns:p14="http://schemas.microsoft.com/office/powerpoint/2010/main" val="3631161902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434975" y="457200"/>
            <a:ext cx="7599363" cy="750888"/>
          </a:xfrm>
          <a:prstGeom prst="rect">
            <a:avLst/>
          </a:prstGeom>
          <a:solidFill>
            <a:srgbClr val="C3D69B"/>
          </a:solidFill>
          <a:ln>
            <a:solidFill/>
            <a:round/>
          </a:ln>
        </p:spPr>
        <p:txBody>
          <a:bodyPr lIns="0" tIns="0" rIns="0" bIns="0"/>
          <a:lstStyle/>
          <a:p>
            <a:endParaRPr kern="0">
              <a:solidFill>
                <a:sysClr val="windowText" lastClr="000000"/>
              </a:solidFill>
              <a:latin typeface="Calibri"/>
              <a:sym typeface="Calibri"/>
            </a:endParaRPr>
          </a:p>
        </p:txBody>
      </p:sp>
      <p:sp>
        <p:nvSpPr>
          <p:cNvPr id="13" name="Shape 13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7315200" cy="60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defTabSz="786384">
              <a:defRPr sz="3440"/>
            </a:lvl1pPr>
          </a:lstStyle>
          <a:p>
            <a:pPr lvl="0">
              <a:defRPr sz="1800"/>
            </a:pPr>
            <a:r>
              <a:rPr sz="3440"/>
              <a:t>History</a:t>
            </a:r>
          </a:p>
        </p:txBody>
      </p:sp>
      <p:sp>
        <p:nvSpPr>
          <p:cNvPr id="14" name="Shape 14"/>
          <p:cNvSpPr/>
          <p:nvPr/>
        </p:nvSpPr>
        <p:spPr>
          <a:xfrm>
            <a:off x="712787" y="1638300"/>
            <a:ext cx="7043738" cy="4892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rPr kern="0">
                <a:solidFill>
                  <a:sysClr val="windowText" lastClr="000000"/>
                </a:solidFill>
                <a:latin typeface="Calibri"/>
                <a:sym typeface="Calibri"/>
              </a:rPr>
              <a:t>Founded in 2004 between the departments of physics, computer science, chemistry and biochemistry; expanded to included mathematics and biology. Then with the track revisions of the graduate school expanded to MCB track.</a:t>
            </a:r>
          </a:p>
          <a:p>
            <a:endParaRPr kern="0">
              <a:solidFill>
                <a:sysClr val="windowText" lastClr="000000"/>
              </a:solidFill>
              <a:latin typeface="Calibri"/>
              <a:sym typeface="Calibri"/>
            </a:endParaRPr>
          </a:p>
          <a:p>
            <a:r>
              <a:rPr kern="0">
                <a:solidFill>
                  <a:sysClr val="windowText" lastClr="000000"/>
                </a:solidFill>
                <a:latin typeface="Calibri"/>
                <a:sym typeface="Calibri"/>
              </a:rPr>
              <a:t>Has had students from Computer Science (MS), Mathematics (MS), Biochemistry (PhD) and Physics (PhD)</a:t>
            </a:r>
          </a:p>
          <a:p>
            <a:endParaRPr kern="0">
              <a:solidFill>
                <a:sysClr val="windowText" lastClr="000000"/>
              </a:solidFill>
              <a:latin typeface="Calibri"/>
              <a:sym typeface="Calibri"/>
            </a:endParaRPr>
          </a:p>
          <a:p>
            <a:r>
              <a:rPr kern="0">
                <a:solidFill>
                  <a:sysClr val="windowText" lastClr="000000"/>
                </a:solidFill>
                <a:latin typeface="Calibri"/>
                <a:sym typeface="Calibri"/>
              </a:rPr>
              <a:t>Small program: 3 declared certificate candidates in physics and biochemistry; 4 others are attending journal club &amp; have expressed interest</a:t>
            </a:r>
          </a:p>
          <a:p>
            <a:endParaRPr kern="0">
              <a:solidFill>
                <a:sysClr val="windowText" lastClr="000000"/>
              </a:solidFill>
              <a:latin typeface="Calibri"/>
              <a:sym typeface="Calibri"/>
            </a:endParaRPr>
          </a:p>
          <a:p>
            <a:r>
              <a:rPr kern="0">
                <a:solidFill>
                  <a:sysClr val="windowText" lastClr="000000"/>
                </a:solidFill>
                <a:latin typeface="Calibri"/>
                <a:sym typeface="Calibri"/>
              </a:rPr>
              <a:t>Formal name</a:t>
            </a:r>
            <a:r>
              <a:rPr i="1" kern="0">
                <a:solidFill>
                  <a:sysClr val="windowText" lastClr="000000"/>
                </a:solidFill>
                <a:latin typeface="Calibri"/>
                <a:sym typeface="Calibri"/>
              </a:rPr>
              <a:t>: Interdisciplinary Graduate Track in Structural and Computational Biophysics</a:t>
            </a:r>
          </a:p>
          <a:p>
            <a:pPr marL="0" lvl="1" indent="457200"/>
            <a:r>
              <a:rPr kern="0">
                <a:solidFill>
                  <a:sysClr val="windowText" lastClr="000000"/>
                </a:solidFill>
                <a:latin typeface="Calibri"/>
                <a:sym typeface="Calibri"/>
              </a:rPr>
              <a:t>Legacy name: it pre-dates current tracks and certificates</a:t>
            </a:r>
          </a:p>
          <a:p>
            <a:pPr marL="0" lvl="1" indent="457200"/>
            <a:endParaRPr i="1" kern="0">
              <a:solidFill>
                <a:sysClr val="windowText" lastClr="000000"/>
              </a:solidFill>
              <a:latin typeface="Calibri"/>
              <a:sym typeface="Calibri"/>
            </a:endParaRPr>
          </a:p>
          <a:p>
            <a:r>
              <a:rPr kern="0">
                <a:solidFill>
                  <a:sysClr val="windowText" lastClr="000000"/>
                </a:solidFill>
                <a:latin typeface="Calibri"/>
                <a:sym typeface="Calibri"/>
              </a:rPr>
              <a:t>Overlaps with the SCB training grant in faculty and students but is distinct from it</a:t>
            </a:r>
          </a:p>
        </p:txBody>
      </p:sp>
    </p:spTree>
    <p:extLst>
      <p:ext uri="{BB962C8B-B14F-4D97-AF65-F5344CB8AC3E}">
        <p14:creationId xmlns:p14="http://schemas.microsoft.com/office/powerpoint/2010/main" val="2945887414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434975" y="457200"/>
            <a:ext cx="7599363" cy="750888"/>
          </a:xfrm>
          <a:prstGeom prst="rect">
            <a:avLst/>
          </a:prstGeom>
          <a:solidFill>
            <a:srgbClr val="C3D69B"/>
          </a:solidFill>
          <a:ln>
            <a:solidFill/>
            <a:round/>
          </a:ln>
        </p:spPr>
        <p:txBody>
          <a:bodyPr lIns="0" tIns="0" rIns="0" bIns="0"/>
          <a:lstStyle/>
          <a:p>
            <a:endParaRPr kern="0">
              <a:solidFill>
                <a:sysClr val="windowText" lastClr="000000"/>
              </a:solidFill>
              <a:latin typeface="Calibri"/>
              <a:sym typeface="Calibri"/>
            </a:endParaRPr>
          </a:p>
        </p:txBody>
      </p:sp>
      <p:sp>
        <p:nvSpPr>
          <p:cNvPr id="19" name="Shape 19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7315200" cy="60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defTabSz="786384">
              <a:defRPr sz="3440"/>
            </a:lvl1pPr>
          </a:lstStyle>
          <a:p>
            <a:pPr lvl="0">
              <a:defRPr sz="1800"/>
            </a:pPr>
            <a:r>
              <a:rPr sz="3440"/>
              <a:t>Purposes</a:t>
            </a:r>
          </a:p>
        </p:txBody>
      </p:sp>
      <p:sp>
        <p:nvSpPr>
          <p:cNvPr id="20" name="Shape 20"/>
          <p:cNvSpPr/>
          <p:nvPr/>
        </p:nvSpPr>
        <p:spPr>
          <a:xfrm>
            <a:off x="712787" y="1638300"/>
            <a:ext cx="7043738" cy="3647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marL="300789" indent="-300789">
              <a:buSzPct val="100000"/>
              <a:buFontTx/>
              <a:buAutoNum type="arabicParenR"/>
            </a:pPr>
            <a:r>
              <a:rPr kern="0">
                <a:solidFill>
                  <a:sysClr val="windowText" lastClr="000000"/>
                </a:solidFill>
                <a:latin typeface="Calibri"/>
                <a:sym typeface="Calibri"/>
              </a:rPr>
              <a:t>To attract more students interested in structural and computational biophysics and biology (SCB) to Wake Forest</a:t>
            </a:r>
          </a:p>
          <a:p>
            <a:pPr marL="935789" lvl="1" indent="-300789">
              <a:buSzPct val="100000"/>
              <a:buFontTx/>
              <a:buAutoNum type="arabicParenR"/>
            </a:pPr>
            <a:r>
              <a:rPr kern="0">
                <a:solidFill>
                  <a:sysClr val="windowText" lastClr="000000"/>
                </a:solidFill>
                <a:latin typeface="Calibri"/>
                <a:sym typeface="Calibri"/>
              </a:rPr>
              <a:t>Note: the SCB Certificate has a broader focus that the training grant</a:t>
            </a:r>
          </a:p>
          <a:p>
            <a:endParaRPr kern="0">
              <a:solidFill>
                <a:sysClr val="windowText" lastClr="000000"/>
              </a:solidFill>
              <a:latin typeface="Calibri"/>
              <a:sym typeface="Calibri"/>
            </a:endParaRPr>
          </a:p>
          <a:p>
            <a:pPr marL="300789" indent="-300789">
              <a:buSzPct val="100000"/>
              <a:buFontTx/>
              <a:buAutoNum type="arabicParenR" startAt="2"/>
            </a:pPr>
            <a:r>
              <a:rPr kern="0">
                <a:solidFill>
                  <a:sysClr val="windowText" lastClr="000000"/>
                </a:solidFill>
                <a:latin typeface="Calibri"/>
                <a:sym typeface="Calibri"/>
              </a:rPr>
              <a:t>To promote interaction amongst faculty and students interested in SCB</a:t>
            </a:r>
          </a:p>
          <a:p>
            <a:pPr marL="935789" lvl="1" indent="-300789">
              <a:buSzPct val="100000"/>
              <a:buFontTx/>
              <a:buAutoNum type="arabicParenR"/>
            </a:pPr>
            <a:r>
              <a:rPr kern="0">
                <a:solidFill>
                  <a:sysClr val="windowText" lastClr="000000"/>
                </a:solidFill>
                <a:latin typeface="Calibri"/>
                <a:sym typeface="Calibri"/>
              </a:rPr>
              <a:t>This is done through our discussion group at Foothills</a:t>
            </a:r>
          </a:p>
          <a:p>
            <a:endParaRPr kern="0">
              <a:solidFill>
                <a:sysClr val="windowText" lastClr="000000"/>
              </a:solidFill>
              <a:latin typeface="Calibri"/>
              <a:sym typeface="Calibri"/>
            </a:endParaRPr>
          </a:p>
          <a:p>
            <a:pPr marL="300789" indent="-300789">
              <a:buSzPct val="100000"/>
              <a:buFontTx/>
              <a:buAutoNum type="arabicParenR" startAt="3"/>
            </a:pPr>
            <a:r>
              <a:rPr kern="0">
                <a:solidFill>
                  <a:sysClr val="windowText" lastClr="000000"/>
                </a:solidFill>
                <a:latin typeface="Calibri"/>
                <a:sym typeface="Calibri"/>
              </a:rPr>
              <a:t>To provide students with broader training and exposure in SCB outside their discipline (and to credential that experience)</a:t>
            </a:r>
          </a:p>
          <a:p>
            <a:pPr marL="935789" lvl="1" indent="-300789">
              <a:buSzPct val="100000"/>
              <a:buFontTx/>
              <a:buAutoNum type="arabicParenR"/>
            </a:pPr>
            <a:r>
              <a:rPr kern="0">
                <a:solidFill>
                  <a:sysClr val="windowText" lastClr="000000"/>
                </a:solidFill>
                <a:latin typeface="Calibri"/>
                <a:sym typeface="Calibri"/>
              </a:rPr>
              <a:t>Through the discussion group and the curriculum</a:t>
            </a:r>
            <a:endParaRPr sz="2400" kern="0">
              <a:solidFill>
                <a:sysClr val="windowText" lastClr="000000"/>
              </a:solidFill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1609600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434975" y="457200"/>
            <a:ext cx="7599363" cy="750888"/>
          </a:xfrm>
          <a:prstGeom prst="rect">
            <a:avLst/>
          </a:prstGeom>
          <a:solidFill>
            <a:srgbClr val="C3D69B"/>
          </a:solidFill>
          <a:ln>
            <a:solidFill/>
            <a:round/>
          </a:ln>
        </p:spPr>
        <p:txBody>
          <a:bodyPr lIns="0" tIns="0" rIns="0" bIns="0"/>
          <a:lstStyle/>
          <a:p>
            <a:endParaRPr kern="0">
              <a:solidFill>
                <a:sysClr val="windowText" lastClr="000000"/>
              </a:solidFill>
              <a:latin typeface="Calibri"/>
              <a:sym typeface="Calibri"/>
            </a:endParaRPr>
          </a:p>
        </p:txBody>
      </p:sp>
      <p:sp>
        <p:nvSpPr>
          <p:cNvPr id="25" name="Shape 25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7315200" cy="60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defTabSz="786384">
              <a:defRPr sz="3440"/>
            </a:lvl1pPr>
          </a:lstStyle>
          <a:p>
            <a:pPr lvl="0">
              <a:defRPr sz="1800"/>
            </a:pPr>
            <a:r>
              <a:rPr sz="3440"/>
              <a:t>Faculty</a:t>
            </a:r>
          </a:p>
        </p:txBody>
      </p:sp>
      <p:sp>
        <p:nvSpPr>
          <p:cNvPr id="26" name="Shape 26"/>
          <p:cNvSpPr/>
          <p:nvPr/>
        </p:nvSpPr>
        <p:spPr>
          <a:xfrm>
            <a:off x="712787" y="1638300"/>
            <a:ext cx="7043738" cy="3469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marL="300789" indent="-300789">
              <a:buSzPct val="100000"/>
              <a:buFontTx/>
              <a:buAutoNum type="arabicParenR"/>
            </a:pPr>
            <a:r>
              <a:rPr kern="0">
                <a:solidFill>
                  <a:sysClr val="windowText" lastClr="000000"/>
                </a:solidFill>
                <a:latin typeface="Calibri"/>
                <a:sym typeface="Calibri"/>
              </a:rPr>
              <a:t>26 faculty: 7 Biochemistry, 5 Physics, 5 Computer Science, 3 Biology, 3 Chemistry, 2 Mathematics, 1 BME</a:t>
            </a:r>
          </a:p>
          <a:p>
            <a:endParaRPr kern="0">
              <a:solidFill>
                <a:sysClr val="windowText" lastClr="000000"/>
              </a:solidFill>
              <a:latin typeface="Calibri"/>
              <a:sym typeface="Calibri"/>
            </a:endParaRPr>
          </a:p>
          <a:p>
            <a:pPr marL="300789" indent="-300789">
              <a:buSzPct val="100000"/>
              <a:buFontTx/>
              <a:buAutoNum type="arabicParenR" startAt="2"/>
            </a:pPr>
            <a:r>
              <a:rPr kern="0">
                <a:solidFill>
                  <a:sysClr val="windowText" lastClr="000000"/>
                </a:solidFill>
                <a:latin typeface="Calibri"/>
                <a:sym typeface="Calibri"/>
              </a:rPr>
              <a:t>Includes 10/11 current training grant faculty </a:t>
            </a:r>
          </a:p>
          <a:p>
            <a:endParaRPr kern="0">
              <a:solidFill>
                <a:sysClr val="windowText" lastClr="000000"/>
              </a:solidFill>
              <a:latin typeface="Calibri"/>
              <a:sym typeface="Calibri"/>
            </a:endParaRPr>
          </a:p>
          <a:p>
            <a:pPr marL="300789" indent="-300789">
              <a:buSzPct val="100000"/>
              <a:buFontTx/>
              <a:buAutoNum type="arabicParenR" startAt="3"/>
            </a:pPr>
            <a:r>
              <a:rPr kern="0">
                <a:solidFill>
                  <a:sysClr val="windowText" lastClr="000000"/>
                </a:solidFill>
                <a:latin typeface="Calibri"/>
                <a:sym typeface="Calibri"/>
              </a:rPr>
              <a:t>Obviously, involvement varies from faculty to faculty</a:t>
            </a:r>
          </a:p>
          <a:p>
            <a:endParaRPr kern="0">
              <a:solidFill>
                <a:sysClr val="windowText" lastClr="000000"/>
              </a:solidFill>
              <a:latin typeface="Calibri"/>
              <a:sym typeface="Calibri"/>
            </a:endParaRPr>
          </a:p>
          <a:p>
            <a:pPr marL="300789" indent="-300789">
              <a:buSzPct val="100000"/>
              <a:buFontTx/>
              <a:buAutoNum type="arabicParenR" startAt="4"/>
            </a:pPr>
            <a:r>
              <a:rPr kern="0">
                <a:solidFill>
                  <a:sysClr val="windowText" lastClr="000000"/>
                </a:solidFill>
                <a:latin typeface="Calibri"/>
                <a:sym typeface="Calibri"/>
              </a:rPr>
              <a:t>Short on junior faculty (one Research Assistant professor from Biochemistry, one new assistant professor from BME)!</a:t>
            </a:r>
          </a:p>
          <a:p>
            <a:endParaRPr kern="0">
              <a:solidFill>
                <a:sysClr val="windowText" lastClr="000000"/>
              </a:solidFill>
              <a:latin typeface="Calibri"/>
              <a:sym typeface="Calibri"/>
            </a:endParaRPr>
          </a:p>
          <a:p>
            <a:endParaRPr sz="2400" kern="0">
              <a:solidFill>
                <a:sysClr val="windowText" lastClr="000000"/>
              </a:solidFill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17716081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533400" y="609600"/>
            <a:ext cx="7924800" cy="1371600"/>
          </a:xfrm>
          <a:prstGeom prst="rect">
            <a:avLst/>
          </a:prstGeom>
          <a:solidFill>
            <a:srgbClr val="E8CD48"/>
          </a:solidFill>
          <a:ln>
            <a:solidFill/>
            <a:round/>
          </a:ln>
        </p:spPr>
        <p:txBody>
          <a:bodyPr lIns="0" tIns="0" rIns="0" bIns="0"/>
          <a:lstStyle/>
          <a:p>
            <a:endParaRPr kern="0">
              <a:solidFill>
                <a:sysClr val="windowText" lastClr="000000"/>
              </a:solidFill>
              <a:latin typeface="Calibri"/>
              <a:sym typeface="Calibri"/>
            </a:endParaRPr>
          </a:p>
        </p:txBody>
      </p:sp>
      <p:sp>
        <p:nvSpPr>
          <p:cNvPr id="31" name="Shape 31"/>
          <p:cNvSpPr>
            <a:spLocks noGrp="1"/>
          </p:cNvSpPr>
          <p:nvPr>
            <p:ph type="title" idx="4294967295"/>
          </p:nvPr>
        </p:nvSpPr>
        <p:spPr>
          <a:xfrm>
            <a:off x="685800" y="533400"/>
            <a:ext cx="7772400" cy="152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4400"/>
              <a:t>Curriculum</a:t>
            </a:r>
          </a:p>
        </p:txBody>
      </p:sp>
      <p:sp>
        <p:nvSpPr>
          <p:cNvPr id="32" name="Shape 32"/>
          <p:cNvSpPr/>
          <p:nvPr/>
        </p:nvSpPr>
        <p:spPr>
          <a:xfrm>
            <a:off x="228600" y="5276850"/>
            <a:ext cx="7391400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lnSpc>
                <a:spcPct val="80000"/>
              </a:lnSpc>
            </a:lvl1pPr>
          </a:lstStyle>
          <a:p>
            <a:r>
              <a:rPr kern="0">
                <a:solidFill>
                  <a:sysClr val="windowText" lastClr="000000"/>
                </a:solidFill>
                <a:latin typeface="Calibri"/>
                <a:sym typeface="Calibri"/>
              </a:rPr>
              <a:t/>
            </a:r>
            <a:br>
              <a:rPr kern="0">
                <a:solidFill>
                  <a:sysClr val="windowText" lastClr="000000"/>
                </a:solidFill>
                <a:latin typeface="Calibri"/>
                <a:sym typeface="Calibri"/>
              </a:rPr>
            </a:br>
            <a:endParaRPr kern="0">
              <a:solidFill>
                <a:sysClr val="windowText" lastClr="000000"/>
              </a:solidFill>
              <a:latin typeface="Calibri"/>
              <a:sym typeface="Calibri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1157287" y="2311400"/>
            <a:ext cx="7043738" cy="4714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marL="300789" indent="-300789">
              <a:buSzPct val="100000"/>
              <a:buFontTx/>
              <a:buAutoNum type="arabicParenR"/>
            </a:pPr>
            <a:r>
              <a:rPr kern="0">
                <a:solidFill>
                  <a:sysClr val="windowText" lastClr="000000"/>
                </a:solidFill>
                <a:latin typeface="Calibri"/>
                <a:sym typeface="Calibri"/>
              </a:rPr>
              <a:t>The curriculum for whatever degree (PhD or MS) the student is seeking</a:t>
            </a:r>
          </a:p>
          <a:p>
            <a:pPr marL="935789" lvl="1" indent="-300789">
              <a:buSzPct val="100000"/>
              <a:buFontTx/>
              <a:buAutoNum type="arabicParenR"/>
            </a:pPr>
            <a:r>
              <a:rPr kern="0">
                <a:solidFill>
                  <a:sysClr val="windowText" lastClr="000000"/>
                </a:solidFill>
                <a:latin typeface="Calibri"/>
                <a:sym typeface="Calibri"/>
              </a:rPr>
              <a:t>For the MS degree, must be a thesis option MS.</a:t>
            </a:r>
          </a:p>
          <a:p>
            <a:endParaRPr kern="0">
              <a:solidFill>
                <a:sysClr val="windowText" lastClr="000000"/>
              </a:solidFill>
              <a:latin typeface="Calibri"/>
              <a:sym typeface="Calibri"/>
            </a:endParaRPr>
          </a:p>
          <a:p>
            <a:pPr marL="300789" indent="-300789">
              <a:buSzPct val="100000"/>
              <a:buFontTx/>
              <a:buAutoNum type="arabicParenR" startAt="2"/>
            </a:pPr>
            <a:r>
              <a:rPr kern="0">
                <a:solidFill>
                  <a:sysClr val="windowText" lastClr="000000"/>
                </a:solidFill>
                <a:latin typeface="Calibri"/>
                <a:sym typeface="Calibri"/>
              </a:rPr>
              <a:t>15 hours in SCB-related courses including 2 hrs in each of three areas, 1 hours of discussion group for credit and 2 hours of journal club (the other 6 hours are in the student’s area of specialty) </a:t>
            </a:r>
          </a:p>
          <a:p>
            <a:pPr marL="935789" lvl="1" indent="-300789">
              <a:buSzPct val="100000"/>
              <a:buFontTx/>
              <a:buAutoNum type="arabicParenR"/>
            </a:pPr>
            <a:r>
              <a:rPr kern="0">
                <a:solidFill>
                  <a:sysClr val="windowText" lastClr="000000"/>
                </a:solidFill>
                <a:latin typeface="Calibri"/>
                <a:sym typeface="Calibri"/>
              </a:rPr>
              <a:t>There is a vastly incomplete list of courses in the graduate bulletin</a:t>
            </a:r>
          </a:p>
          <a:p>
            <a:pPr marL="935789" lvl="1" indent="-300789">
              <a:buSzPct val="100000"/>
              <a:buFontTx/>
              <a:buAutoNum type="arabicParenR"/>
            </a:pPr>
            <a:r>
              <a:rPr kern="0">
                <a:solidFill>
                  <a:sysClr val="windowText" lastClr="000000"/>
                </a:solidFill>
                <a:latin typeface="Calibri"/>
                <a:sym typeface="Calibri"/>
              </a:rPr>
              <a:t>The program director approves courses</a:t>
            </a:r>
          </a:p>
          <a:p>
            <a:pPr marL="935789" lvl="1" indent="-300789">
              <a:buSzPct val="100000"/>
              <a:buFontTx/>
              <a:buAutoNum type="arabicParenR"/>
            </a:pPr>
            <a:r>
              <a:rPr kern="0">
                <a:solidFill>
                  <a:sysClr val="windowText" lastClr="000000"/>
                </a:solidFill>
                <a:latin typeface="Calibri"/>
                <a:sym typeface="Calibri"/>
              </a:rPr>
              <a:t>Deliberately flexible</a:t>
            </a:r>
          </a:p>
          <a:p>
            <a:endParaRPr kern="0">
              <a:solidFill>
                <a:sysClr val="windowText" lastClr="000000"/>
              </a:solidFill>
              <a:latin typeface="Calibri"/>
              <a:sym typeface="Calibri"/>
            </a:endParaRPr>
          </a:p>
          <a:p>
            <a:pPr marL="300789" indent="-300789">
              <a:buSzPct val="100000"/>
              <a:buFontTx/>
              <a:buAutoNum type="arabicParenR" startAt="3"/>
            </a:pPr>
            <a:r>
              <a:rPr kern="0">
                <a:solidFill>
                  <a:sysClr val="windowText" lastClr="000000"/>
                </a:solidFill>
                <a:latin typeface="Calibri"/>
                <a:sym typeface="Calibri"/>
              </a:rPr>
              <a:t>The thesis/dissertation committee must have members from three different SCB departments</a:t>
            </a:r>
          </a:p>
          <a:p>
            <a:pPr marL="935789" lvl="1" indent="-300789">
              <a:buSzPct val="100000"/>
              <a:buFontTx/>
              <a:buAutoNum type="arabicParenR"/>
            </a:pPr>
            <a:r>
              <a:rPr kern="0">
                <a:solidFill>
                  <a:sysClr val="windowText" lastClr="000000"/>
                </a:solidFill>
                <a:latin typeface="Calibri"/>
                <a:sym typeface="Calibri"/>
              </a:rPr>
              <a:t>The RAC doesn’t need to.</a:t>
            </a:r>
            <a:endParaRPr sz="2400" kern="0">
              <a:solidFill>
                <a:sysClr val="windowText" lastClr="000000"/>
              </a:solidFill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3833352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533400" y="609600"/>
            <a:ext cx="7924800" cy="1371600"/>
          </a:xfrm>
          <a:prstGeom prst="rect">
            <a:avLst/>
          </a:prstGeom>
          <a:solidFill>
            <a:srgbClr val="E8CD48"/>
          </a:solidFill>
          <a:ln>
            <a:solidFill/>
            <a:round/>
          </a:ln>
        </p:spPr>
        <p:txBody>
          <a:bodyPr lIns="0" tIns="0" rIns="0" bIns="0"/>
          <a:lstStyle/>
          <a:p>
            <a:endParaRPr kern="0">
              <a:solidFill>
                <a:sysClr val="windowText" lastClr="000000"/>
              </a:solidFill>
              <a:latin typeface="Calibri"/>
              <a:sym typeface="Calibri"/>
            </a:endParaRPr>
          </a:p>
        </p:txBody>
      </p:sp>
      <p:sp>
        <p:nvSpPr>
          <p:cNvPr id="36" name="Shape 36"/>
          <p:cNvSpPr>
            <a:spLocks noGrp="1"/>
          </p:cNvSpPr>
          <p:nvPr>
            <p:ph type="title" idx="4294967295"/>
          </p:nvPr>
        </p:nvSpPr>
        <p:spPr>
          <a:xfrm>
            <a:off x="685800" y="533400"/>
            <a:ext cx="7772400" cy="152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4400"/>
              <a:t>Courses I</a:t>
            </a:r>
          </a:p>
        </p:txBody>
      </p:sp>
      <p:sp>
        <p:nvSpPr>
          <p:cNvPr id="37" name="Shape 37"/>
          <p:cNvSpPr/>
          <p:nvPr/>
        </p:nvSpPr>
        <p:spPr>
          <a:xfrm>
            <a:off x="228600" y="5276850"/>
            <a:ext cx="7391400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lnSpc>
                <a:spcPct val="80000"/>
              </a:lnSpc>
            </a:lvl1pPr>
          </a:lstStyle>
          <a:p>
            <a:r>
              <a:rPr kern="0">
                <a:solidFill>
                  <a:sysClr val="windowText" lastClr="000000"/>
                </a:solidFill>
                <a:latin typeface="Calibri"/>
                <a:sym typeface="Calibri"/>
              </a:rPr>
              <a:t/>
            </a:r>
            <a:br>
              <a:rPr kern="0">
                <a:solidFill>
                  <a:sysClr val="windowText" lastClr="000000"/>
                </a:solidFill>
                <a:latin typeface="Calibri"/>
                <a:sym typeface="Calibri"/>
              </a:rPr>
            </a:br>
            <a:endParaRPr kern="0">
              <a:solidFill>
                <a:sysClr val="windowText" lastClr="000000"/>
              </a:solidFill>
              <a:latin typeface="Calibri"/>
              <a:sym typeface="Calibri"/>
            </a:endParaRPr>
          </a:p>
        </p:txBody>
      </p:sp>
      <p:sp>
        <p:nvSpPr>
          <p:cNvPr id="38" name="Shape 38"/>
          <p:cNvSpPr/>
          <p:nvPr/>
        </p:nvSpPr>
        <p:spPr>
          <a:xfrm>
            <a:off x="1050131" y="2095500"/>
            <a:ext cx="7043738" cy="5069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marL="300789" indent="-300789">
              <a:buSzPct val="100000"/>
              <a:buFontTx/>
              <a:buAutoNum type="arabicParenR"/>
            </a:pPr>
            <a:r>
              <a:rPr kern="0">
                <a:solidFill>
                  <a:sysClr val="windowText" lastClr="000000"/>
                </a:solidFill>
                <a:latin typeface="Calibri"/>
                <a:sym typeface="Calibri"/>
              </a:rPr>
              <a:t>SCB courses</a:t>
            </a:r>
          </a:p>
          <a:p>
            <a:pPr marL="935789" lvl="1" indent="-300789">
              <a:buSzPct val="100000"/>
              <a:buFontTx/>
              <a:buAutoNum type="arabicParenR"/>
            </a:pPr>
            <a:r>
              <a:rPr kern="0">
                <a:solidFill>
                  <a:sysClr val="windowText" lastClr="000000"/>
                </a:solidFill>
                <a:latin typeface="Calibri"/>
                <a:sym typeface="Calibri"/>
              </a:rPr>
              <a:t>SCB 701 -&gt; Journal club. </a:t>
            </a:r>
          </a:p>
          <a:p>
            <a:pPr marL="1570789" lvl="2" indent="-300789">
              <a:buSzPct val="100000"/>
              <a:buFontTx/>
              <a:buAutoNum type="arabicParenR"/>
            </a:pPr>
            <a:r>
              <a:rPr kern="0">
                <a:solidFill>
                  <a:sysClr val="windowText" lastClr="000000"/>
                </a:solidFill>
                <a:latin typeface="Calibri"/>
                <a:sym typeface="Calibri"/>
              </a:rPr>
              <a:t>During times of low enrollment this has been cross-listed with the physics department biophysics seminar</a:t>
            </a:r>
          </a:p>
          <a:p>
            <a:pPr marL="1570789" lvl="2" indent="-300789">
              <a:buSzPct val="100000"/>
              <a:buFontTx/>
              <a:buAutoNum type="arabicParenR"/>
            </a:pPr>
            <a:r>
              <a:rPr kern="0">
                <a:solidFill>
                  <a:sysClr val="windowText" lastClr="000000"/>
                </a:solidFill>
                <a:latin typeface="Calibri"/>
                <a:sym typeface="Calibri"/>
              </a:rPr>
              <a:t>Last two years has meet every semester &amp; has had a yearly theme.  “Biophysics of  Drug Discovery” this year</a:t>
            </a:r>
          </a:p>
          <a:p>
            <a:pPr marL="935789" lvl="1" indent="-300789">
              <a:buSzPct val="100000"/>
              <a:buFontTx/>
              <a:buAutoNum type="arabicParenR"/>
            </a:pPr>
            <a:r>
              <a:rPr kern="0">
                <a:solidFill>
                  <a:sysClr val="windowText" lastClr="000000"/>
                </a:solidFill>
                <a:latin typeface="Calibri"/>
                <a:sym typeface="Calibri"/>
              </a:rPr>
              <a:t>SCB 710 -&gt; Discussion group</a:t>
            </a:r>
          </a:p>
          <a:p>
            <a:pPr marL="1570789" lvl="2" indent="-300789">
              <a:buSzPct val="100000"/>
              <a:buFontTx/>
              <a:buAutoNum type="arabicParenR"/>
            </a:pPr>
            <a:r>
              <a:rPr kern="0">
                <a:solidFill>
                  <a:sysClr val="windowText" lastClr="000000"/>
                </a:solidFill>
                <a:latin typeface="Calibri"/>
                <a:sym typeface="Calibri"/>
              </a:rPr>
              <a:t>At Foothills, has focused on promoting interaction amongst faculty and research groups</a:t>
            </a:r>
          </a:p>
          <a:p>
            <a:pPr marL="1570789" lvl="2" indent="-300789">
              <a:buSzPct val="100000"/>
              <a:buFontTx/>
              <a:buAutoNum type="arabicParenR"/>
            </a:pPr>
            <a:r>
              <a:rPr kern="0">
                <a:solidFill>
                  <a:sysClr val="windowText" lastClr="000000"/>
                </a:solidFill>
                <a:latin typeface="Calibri"/>
                <a:sym typeface="Calibri"/>
              </a:rPr>
              <a:t>Attendance has risen the last couple years</a:t>
            </a:r>
          </a:p>
          <a:p>
            <a:endParaRPr kern="0">
              <a:solidFill>
                <a:sysClr val="windowText" lastClr="000000"/>
              </a:solidFill>
              <a:latin typeface="Calibri"/>
              <a:sym typeface="Calibri"/>
            </a:endParaRPr>
          </a:p>
          <a:p>
            <a:pPr marL="300789" indent="-300789">
              <a:buSzPct val="100000"/>
              <a:buFontTx/>
              <a:buAutoNum type="arabicParenR" startAt="2"/>
            </a:pPr>
            <a:r>
              <a:rPr kern="0">
                <a:solidFill>
                  <a:sysClr val="windowText" lastClr="000000"/>
                </a:solidFill>
                <a:latin typeface="Calibri"/>
                <a:sym typeface="Calibri"/>
              </a:rPr>
              <a:t>Chemistry/Biochemistry</a:t>
            </a:r>
          </a:p>
          <a:p>
            <a:pPr marL="935789" lvl="1" indent="-300789">
              <a:buSzPct val="100000"/>
              <a:buFontTx/>
              <a:buAutoNum type="arabicParenR"/>
            </a:pPr>
            <a:r>
              <a:rPr kern="0">
                <a:solidFill>
                  <a:sysClr val="windowText" lastClr="000000"/>
                </a:solidFill>
                <a:latin typeface="Calibri"/>
                <a:sym typeface="Calibri"/>
              </a:rPr>
              <a:t>Usually meet through MCB 701 or CHM 670; CHM/Phys 641 (rarely); other options do exist.</a:t>
            </a:r>
          </a:p>
          <a:p>
            <a:endParaRPr sz="2400" kern="0">
              <a:solidFill>
                <a:sysClr val="windowText" lastClr="000000"/>
              </a:solidFill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9664005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533400" y="609600"/>
            <a:ext cx="7924800" cy="1371600"/>
          </a:xfrm>
          <a:prstGeom prst="rect">
            <a:avLst/>
          </a:prstGeom>
          <a:solidFill>
            <a:srgbClr val="E8CD48"/>
          </a:solidFill>
          <a:ln>
            <a:solidFill/>
            <a:round/>
          </a:ln>
        </p:spPr>
        <p:txBody>
          <a:bodyPr lIns="0" tIns="0" rIns="0" bIns="0"/>
          <a:lstStyle/>
          <a:p>
            <a:endParaRPr kern="0">
              <a:solidFill>
                <a:sysClr val="windowText" lastClr="000000"/>
              </a:solidFill>
              <a:latin typeface="Calibri"/>
              <a:sym typeface="Calibri"/>
            </a:endParaRPr>
          </a:p>
        </p:txBody>
      </p:sp>
      <p:sp>
        <p:nvSpPr>
          <p:cNvPr id="41" name="Shape 41"/>
          <p:cNvSpPr>
            <a:spLocks noGrp="1"/>
          </p:cNvSpPr>
          <p:nvPr>
            <p:ph type="title" idx="4294967295"/>
          </p:nvPr>
        </p:nvSpPr>
        <p:spPr>
          <a:xfrm>
            <a:off x="685800" y="533400"/>
            <a:ext cx="7772400" cy="152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4400"/>
              <a:t>Courses II</a:t>
            </a:r>
          </a:p>
        </p:txBody>
      </p:sp>
      <p:sp>
        <p:nvSpPr>
          <p:cNvPr id="42" name="Shape 42"/>
          <p:cNvSpPr/>
          <p:nvPr/>
        </p:nvSpPr>
        <p:spPr>
          <a:xfrm>
            <a:off x="228600" y="5276850"/>
            <a:ext cx="7391400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lnSpc>
                <a:spcPct val="80000"/>
              </a:lnSpc>
            </a:lvl1pPr>
          </a:lstStyle>
          <a:p>
            <a:r>
              <a:rPr kern="0">
                <a:solidFill>
                  <a:sysClr val="windowText" lastClr="000000"/>
                </a:solidFill>
                <a:latin typeface="Calibri"/>
                <a:sym typeface="Calibri"/>
              </a:rPr>
              <a:t/>
            </a:r>
            <a:br>
              <a:rPr kern="0">
                <a:solidFill>
                  <a:sysClr val="windowText" lastClr="000000"/>
                </a:solidFill>
                <a:latin typeface="Calibri"/>
                <a:sym typeface="Calibri"/>
              </a:rPr>
            </a:br>
            <a:endParaRPr kern="0">
              <a:solidFill>
                <a:sysClr val="windowText" lastClr="000000"/>
              </a:solidFill>
              <a:latin typeface="Calibri"/>
              <a:sym typeface="Calibri"/>
            </a:endParaRPr>
          </a:p>
        </p:txBody>
      </p:sp>
      <p:sp>
        <p:nvSpPr>
          <p:cNvPr id="43" name="Shape 43"/>
          <p:cNvSpPr/>
          <p:nvPr/>
        </p:nvSpPr>
        <p:spPr>
          <a:xfrm>
            <a:off x="1050131" y="2362200"/>
            <a:ext cx="7043738" cy="4803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marL="300789" indent="-300789">
              <a:buSzPct val="100000"/>
              <a:buFontTx/>
              <a:buAutoNum type="arabicParenR" startAt="3"/>
            </a:pPr>
            <a:r>
              <a:rPr kern="0">
                <a:solidFill>
                  <a:sysClr val="windowText" lastClr="000000"/>
                </a:solidFill>
                <a:latin typeface="Calibri"/>
                <a:sym typeface="Calibri"/>
              </a:rPr>
              <a:t>Biophysics</a:t>
            </a:r>
          </a:p>
          <a:p>
            <a:pPr marL="935789" lvl="1" indent="-300789">
              <a:buSzPct val="100000"/>
              <a:buFontTx/>
              <a:buAutoNum type="arabicParenR"/>
            </a:pPr>
            <a:r>
              <a:rPr kern="0">
                <a:solidFill>
                  <a:sysClr val="windowText" lastClr="000000"/>
                </a:solidFill>
                <a:latin typeface="Calibri"/>
                <a:sym typeface="Calibri"/>
              </a:rPr>
              <a:t>Phy 607 (Biophysics), 620 (Physics of Biological Macromolecules), or Phy 685 (fewest options).</a:t>
            </a:r>
          </a:p>
          <a:p>
            <a:endParaRPr kern="0">
              <a:solidFill>
                <a:sysClr val="windowText" lastClr="000000"/>
              </a:solidFill>
              <a:latin typeface="Calibri"/>
              <a:sym typeface="Calibri"/>
            </a:endParaRPr>
          </a:p>
          <a:p>
            <a:pPr marL="300789" indent="-300789">
              <a:buSzPct val="100000"/>
              <a:buFontTx/>
              <a:buAutoNum type="arabicParenR" startAt="4"/>
            </a:pPr>
            <a:r>
              <a:rPr kern="0">
                <a:solidFill>
                  <a:sysClr val="windowText" lastClr="000000"/>
                </a:solidFill>
                <a:latin typeface="Calibri"/>
                <a:sym typeface="Calibri"/>
              </a:rPr>
              <a:t> Computer Science/Mathematics/Statistics</a:t>
            </a:r>
          </a:p>
          <a:p>
            <a:pPr marL="935789" lvl="1" indent="-300789">
              <a:buSzPct val="100000"/>
              <a:buFontTx/>
              <a:buAutoNum type="arabicParenR"/>
            </a:pPr>
            <a:r>
              <a:rPr kern="0">
                <a:solidFill>
                  <a:sysClr val="windowText" lastClr="000000"/>
                </a:solidFill>
                <a:latin typeface="Calibri"/>
                <a:sym typeface="Calibri"/>
              </a:rPr>
              <a:t>Because of the new stats classes in math, the graduate bulletin is most out-of-date for this areas</a:t>
            </a:r>
          </a:p>
          <a:p>
            <a:pPr marL="935789" lvl="1" indent="-300789">
              <a:buSzPct val="100000"/>
              <a:buFontTx/>
              <a:buAutoNum type="arabicParenR"/>
            </a:pPr>
            <a:r>
              <a:rPr kern="0">
                <a:solidFill>
                  <a:sysClr val="windowText" lastClr="000000"/>
                </a:solidFill>
                <a:latin typeface="Calibri"/>
                <a:sym typeface="Calibri"/>
              </a:rPr>
              <a:t>This is the hardest usually for biochemistry students to decide on</a:t>
            </a:r>
          </a:p>
          <a:p>
            <a:pPr marL="935789" lvl="1" indent="-300789">
              <a:buSzPct val="100000"/>
              <a:buFontTx/>
              <a:buAutoNum type="arabicParenR"/>
            </a:pPr>
            <a:r>
              <a:rPr kern="0">
                <a:solidFill>
                  <a:sysClr val="windowText" lastClr="000000"/>
                </a:solidFill>
                <a:latin typeface="Calibri"/>
                <a:sym typeface="Calibri"/>
              </a:rPr>
              <a:t>This has the most number of choices</a:t>
            </a:r>
          </a:p>
          <a:p>
            <a:pPr marL="1570789" lvl="2" indent="-300789">
              <a:buSzPct val="100000"/>
              <a:buFontTx/>
              <a:buAutoNum type="arabicParenR"/>
            </a:pPr>
            <a:r>
              <a:rPr kern="0">
                <a:solidFill>
                  <a:sysClr val="windowText" lastClr="000000"/>
                </a:solidFill>
                <a:latin typeface="Calibri"/>
                <a:sym typeface="Calibri"/>
              </a:rPr>
              <a:t>Usually, what course(s) would be most appropriate to someones research.</a:t>
            </a:r>
          </a:p>
          <a:p>
            <a:pPr marL="1570789" lvl="2" indent="-300789">
              <a:buSzPct val="100000"/>
              <a:buFontTx/>
              <a:buAutoNum type="arabicParenR"/>
            </a:pPr>
            <a:r>
              <a:rPr kern="0">
                <a:solidFill>
                  <a:sysClr val="windowText" lastClr="000000"/>
                </a:solidFill>
                <a:latin typeface="Calibri"/>
                <a:sym typeface="Calibri"/>
              </a:rPr>
              <a:t>examples include CSC 685 (Bioinformatics), CSC 652 (Numeric Linear Algebra), MTH 656 (Statistical Methods)</a:t>
            </a:r>
          </a:p>
          <a:p>
            <a:endParaRPr sz="2400" kern="0">
              <a:solidFill>
                <a:sysClr val="windowText" lastClr="000000"/>
              </a:solidFill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930625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0"/>
            <a:ext cx="8534400" cy="6858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3600" dirty="0" smtClean="0">
                <a:solidFill>
                  <a:srgbClr val="9E7E38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rPr>
              <a:t>Training Opportunities in the SCB Program</a:t>
            </a:r>
            <a:endParaRPr lang="en-US" sz="3600" dirty="0">
              <a:solidFill>
                <a:srgbClr val="9E7E38"/>
              </a:solidFill>
              <a:latin typeface="+mj-lt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213376"/>
            <a:ext cx="8724900" cy="4958824"/>
          </a:xfrm>
          <a:prstGeom prst="rect">
            <a:avLst/>
          </a:prstGeom>
        </p:spPr>
        <p:txBody>
          <a:bodyPr/>
          <a:lstStyle/>
          <a:p>
            <a:pPr marL="344488" indent="-344488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•"/>
              <a:defRPr/>
            </a:pPr>
            <a:r>
              <a:rPr lang="en-US" sz="2800" dirty="0" smtClean="0">
                <a:ea typeface="ＭＳ Ｐゴシック" pitchFamily="-112" charset="-128"/>
                <a:cs typeface="ＭＳ Ｐゴシック" pitchFamily="-112" charset="-128"/>
              </a:rPr>
              <a:t>Fall semester 2015 courses</a:t>
            </a:r>
          </a:p>
          <a:p>
            <a:pPr marL="801688" lvl="1" indent="-344488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•"/>
              <a:defRPr/>
            </a:pPr>
            <a:r>
              <a:rPr lang="en-US" sz="2400" dirty="0" smtClean="0">
                <a:ea typeface="ＭＳ Ｐゴシック" pitchFamily="-112" charset="-128"/>
                <a:cs typeface="ＭＳ Ｐゴシック" pitchFamily="-112" charset="-128"/>
              </a:rPr>
              <a:t>MCB 711: Biological Systems and Structures</a:t>
            </a:r>
          </a:p>
          <a:p>
            <a:pPr marL="1258888" lvl="2" indent="-344488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•"/>
              <a:defRPr/>
            </a:pPr>
            <a:r>
              <a:rPr lang="en-US" sz="2400" dirty="0" smtClean="0">
                <a:ea typeface="ＭＳ Ｐゴシック" pitchFamily="-112" charset="-128"/>
                <a:cs typeface="ＭＳ Ｐゴシック" pitchFamily="-112" charset="-128"/>
              </a:rPr>
              <a:t>Oct. 5 – Nov 23</a:t>
            </a:r>
          </a:p>
          <a:p>
            <a:pPr marL="1258888" lvl="2" indent="-344488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•"/>
              <a:defRPr/>
            </a:pPr>
            <a:r>
              <a:rPr lang="en-US" sz="2400" dirty="0" smtClean="0">
                <a:ea typeface="ＭＳ Ｐゴシック" pitchFamily="-112" charset="-128"/>
                <a:cs typeface="ＭＳ Ｐゴシック" pitchFamily="-112" charset="-128"/>
              </a:rPr>
              <a:t>Course Director: Thomas Hollis</a:t>
            </a:r>
          </a:p>
          <a:p>
            <a:pPr marL="801688" lvl="1" indent="-344488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•"/>
              <a:defRPr/>
            </a:pPr>
            <a:r>
              <a:rPr lang="en-US" sz="2400" dirty="0" smtClean="0">
                <a:ea typeface="ＭＳ Ｐゴシック" pitchFamily="-112" charset="-128"/>
                <a:cs typeface="ＭＳ Ｐゴシック" pitchFamily="-112" charset="-128"/>
              </a:rPr>
              <a:t>CHM ?: Nucleic Acid Biochemistry</a:t>
            </a:r>
          </a:p>
          <a:p>
            <a:pPr marL="1258888" lvl="2" indent="-344488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•"/>
              <a:defRPr/>
            </a:pPr>
            <a:r>
              <a:rPr lang="en-US" sz="2400" dirty="0" smtClean="0">
                <a:ea typeface="ＭＳ Ｐゴシック" pitchFamily="-112" charset="-128"/>
                <a:cs typeface="ＭＳ Ｐゴシック" pitchFamily="-112" charset="-128"/>
              </a:rPr>
              <a:t>Begins mid-October</a:t>
            </a:r>
          </a:p>
          <a:p>
            <a:pPr marL="1258888" lvl="2" indent="-344488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•"/>
              <a:defRPr/>
            </a:pPr>
            <a:r>
              <a:rPr lang="en-US" sz="2400" dirty="0" smtClean="0">
                <a:ea typeface="ＭＳ Ｐゴシック" pitchFamily="-112" charset="-128"/>
                <a:cs typeface="ＭＳ Ｐゴシック" pitchFamily="-112" charset="-128"/>
              </a:rPr>
              <a:t>Course Director: Rebecca Alexander</a:t>
            </a:r>
          </a:p>
        </p:txBody>
      </p:sp>
    </p:spTree>
    <p:extLst>
      <p:ext uri="{BB962C8B-B14F-4D97-AF65-F5344CB8AC3E}">
        <p14:creationId xmlns:p14="http://schemas.microsoft.com/office/powerpoint/2010/main" val="209970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0"/>
            <a:ext cx="8534400" cy="6858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3600" dirty="0" smtClean="0">
                <a:solidFill>
                  <a:srgbClr val="9E7E38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rPr>
              <a:t>Training Opportunities in the SCB Program</a:t>
            </a:r>
            <a:endParaRPr lang="en-US" sz="3600" dirty="0">
              <a:solidFill>
                <a:srgbClr val="9E7E38"/>
              </a:solidFill>
              <a:latin typeface="+mj-lt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213376"/>
            <a:ext cx="8724900" cy="4958824"/>
          </a:xfrm>
          <a:prstGeom prst="rect">
            <a:avLst/>
          </a:prstGeom>
        </p:spPr>
        <p:txBody>
          <a:bodyPr/>
          <a:lstStyle/>
          <a:p>
            <a:pPr marL="344488" indent="-344488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•"/>
              <a:defRPr/>
            </a:pPr>
            <a:r>
              <a:rPr lang="en-US" sz="2800" dirty="0" smtClean="0">
                <a:ea typeface="ＭＳ Ｐゴシック" pitchFamily="-112" charset="-128"/>
                <a:cs typeface="ＭＳ Ｐゴシック" pitchFamily="-112" charset="-128"/>
              </a:rPr>
              <a:t>Spring semester 2016 Courses</a:t>
            </a:r>
            <a:endParaRPr lang="en-US" sz="2800" dirty="0">
              <a:ea typeface="ＭＳ Ｐゴシック" pitchFamily="-112" charset="-128"/>
              <a:cs typeface="ＭＳ Ｐゴシック" pitchFamily="-112" charset="-128"/>
            </a:endParaRPr>
          </a:p>
          <a:p>
            <a:pPr marL="801688" lvl="1" indent="-344488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•"/>
              <a:defRPr/>
            </a:pPr>
            <a:r>
              <a:rPr lang="en-US" sz="2400" dirty="0" smtClean="0">
                <a:ea typeface="ＭＳ Ｐゴシック" pitchFamily="-112" charset="-128"/>
                <a:cs typeface="ＭＳ Ｐゴシック" pitchFamily="-112" charset="-128"/>
              </a:rPr>
              <a:t>Drug </a:t>
            </a:r>
            <a:r>
              <a:rPr lang="en-US" sz="2400" dirty="0">
                <a:ea typeface="ＭＳ Ｐゴシック" pitchFamily="-112" charset="-128"/>
                <a:cs typeface="ＭＳ Ｐゴシック" pitchFamily="-112" charset="-128"/>
              </a:rPr>
              <a:t>Discovery, Design, and Development - Molecules to Medicines (CHM 740, also listed as BICM 740</a:t>
            </a:r>
            <a:r>
              <a:rPr lang="en-US" sz="2400" dirty="0" smtClean="0">
                <a:ea typeface="ＭＳ Ｐゴシック" pitchFamily="-112" charset="-128"/>
                <a:cs typeface="ＭＳ Ｐゴシック" pitchFamily="-112" charset="-128"/>
              </a:rPr>
              <a:t>)</a:t>
            </a:r>
          </a:p>
          <a:p>
            <a:pPr marL="1258888" lvl="2" indent="-344488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•"/>
              <a:defRPr/>
            </a:pPr>
            <a:r>
              <a:rPr lang="en-US" sz="2400" dirty="0" smtClean="0">
                <a:ea typeface="ＭＳ Ｐゴシック" pitchFamily="-112" charset="-128"/>
                <a:cs typeface="ＭＳ Ｐゴシック" pitchFamily="-112" charset="-128"/>
              </a:rPr>
              <a:t>Course Director: Roy </a:t>
            </a:r>
            <a:r>
              <a:rPr lang="en-US" sz="2400" dirty="0" err="1" smtClean="0">
                <a:ea typeface="ＭＳ Ｐゴシック" pitchFamily="-112" charset="-128"/>
                <a:cs typeface="ＭＳ Ｐゴシック" pitchFamily="-112" charset="-128"/>
              </a:rPr>
              <a:t>Hantgan</a:t>
            </a:r>
            <a:endParaRPr lang="en-US" sz="2400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pPr marL="801688" lvl="1" indent="-344488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•"/>
              <a:defRPr/>
            </a:pPr>
            <a:r>
              <a:rPr lang="en-US" sz="2400" dirty="0" smtClean="0">
                <a:ea typeface="ＭＳ Ｐゴシック" pitchFamily="-112" charset="-128"/>
                <a:cs typeface="ＭＳ Ｐゴシック" pitchFamily="-112" charset="-128"/>
              </a:rPr>
              <a:t>MCB 712: Biological Spectroscopy</a:t>
            </a:r>
          </a:p>
          <a:p>
            <a:pPr marL="1258888" lvl="2" indent="-344488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•"/>
              <a:defRPr/>
            </a:pPr>
            <a:r>
              <a:rPr lang="en-US" sz="2400" dirty="0" smtClean="0">
                <a:ea typeface="ＭＳ Ｐゴシック" pitchFamily="-112" charset="-128"/>
                <a:cs typeface="ＭＳ Ｐゴシック" pitchFamily="-112" charset="-128"/>
              </a:rPr>
              <a:t>Course Director: Leslie Poole</a:t>
            </a:r>
          </a:p>
          <a:p>
            <a:pPr marL="801688" lvl="1" indent="-344488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•"/>
              <a:defRPr/>
            </a:pPr>
            <a:r>
              <a:rPr lang="en-US" sz="2400" dirty="0" smtClean="0">
                <a:ea typeface="ＭＳ Ｐゴシック" pitchFamily="-112" charset="-128"/>
                <a:cs typeface="ＭＳ Ｐゴシック" pitchFamily="-112" charset="-128"/>
              </a:rPr>
              <a:t>PHY </a:t>
            </a:r>
            <a:r>
              <a:rPr lang="en-US" sz="2400" dirty="0">
                <a:ea typeface="ＭＳ Ｐゴシック" pitchFamily="-112" charset="-128"/>
                <a:cs typeface="ＭＳ Ｐゴシック" pitchFamily="-112" charset="-128"/>
              </a:rPr>
              <a:t>607/</a:t>
            </a:r>
            <a:r>
              <a:rPr lang="en-US" sz="2400" dirty="0" smtClean="0">
                <a:ea typeface="ＭＳ Ｐゴシック" pitchFamily="-112" charset="-128"/>
                <a:cs typeface="ＭＳ Ｐゴシック" pitchFamily="-112" charset="-128"/>
              </a:rPr>
              <a:t>625: Biophysics </a:t>
            </a:r>
            <a:r>
              <a:rPr lang="en-US" sz="2400" dirty="0">
                <a:ea typeface="ＭＳ Ｐゴシック" pitchFamily="-112" charset="-128"/>
                <a:cs typeface="ＭＳ Ｐゴシック" pitchFamily="-112" charset="-128"/>
              </a:rPr>
              <a:t>with </a:t>
            </a:r>
            <a:r>
              <a:rPr lang="en-US" sz="2400" dirty="0" smtClean="0">
                <a:ea typeface="ＭＳ Ｐゴシック" pitchFamily="-112" charset="-128"/>
                <a:cs typeface="ＭＳ Ｐゴシック" pitchFamily="-112" charset="-128"/>
              </a:rPr>
              <a:t>lab</a:t>
            </a:r>
          </a:p>
          <a:p>
            <a:pPr marL="1258888" lvl="2" indent="-344488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•"/>
              <a:defRPr/>
            </a:pPr>
            <a:r>
              <a:rPr lang="en-US" sz="2400" dirty="0" smtClean="0">
                <a:ea typeface="ＭＳ Ｐゴシック" pitchFamily="-112" charset="-128"/>
                <a:cs typeface="ＭＳ Ｐゴシック" pitchFamily="-112" charset="-128"/>
              </a:rPr>
              <a:t>Course Director: Fred </a:t>
            </a:r>
            <a:r>
              <a:rPr lang="en-US" sz="2400" dirty="0" err="1" smtClean="0">
                <a:ea typeface="ＭＳ Ｐゴシック" pitchFamily="-112" charset="-128"/>
                <a:cs typeface="ＭＳ Ｐゴシック" pitchFamily="-112" charset="-128"/>
              </a:rPr>
              <a:t>Salsbury</a:t>
            </a:r>
            <a:endParaRPr lang="en-US" sz="2400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pPr marL="801688" lvl="1" indent="-344488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•"/>
              <a:defRPr/>
            </a:pPr>
            <a:r>
              <a:rPr lang="en-US" sz="2400" dirty="0" smtClean="0">
                <a:ea typeface="ＭＳ Ｐゴシック" pitchFamily="-112" charset="-128"/>
                <a:cs typeface="ＭＳ Ｐゴシック" pitchFamily="-112" charset="-128"/>
              </a:rPr>
              <a:t>SCB Journal Club</a:t>
            </a:r>
          </a:p>
        </p:txBody>
      </p:sp>
    </p:spTree>
    <p:extLst>
      <p:ext uri="{BB962C8B-B14F-4D97-AF65-F5344CB8AC3E}">
        <p14:creationId xmlns:p14="http://schemas.microsoft.com/office/powerpoint/2010/main" val="169378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0"/>
            <a:ext cx="8534400" cy="6858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3600" dirty="0" smtClean="0">
                <a:solidFill>
                  <a:srgbClr val="9E7E38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rPr>
              <a:t>SCB Discussion Group</a:t>
            </a:r>
            <a:endParaRPr lang="en-US" sz="3600" dirty="0">
              <a:solidFill>
                <a:srgbClr val="9E7E38"/>
              </a:solidFill>
              <a:latin typeface="+mj-lt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213376"/>
            <a:ext cx="8724900" cy="4958824"/>
          </a:xfrm>
          <a:prstGeom prst="rect">
            <a:avLst/>
          </a:prstGeom>
        </p:spPr>
        <p:txBody>
          <a:bodyPr/>
          <a:lstStyle/>
          <a:p>
            <a:pPr marL="344488" indent="-344488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•"/>
              <a:defRPr/>
            </a:pPr>
            <a:r>
              <a:rPr lang="en-US" sz="2800" dirty="0" smtClean="0">
                <a:ea typeface="ＭＳ Ｐゴシック" pitchFamily="-112" charset="-128"/>
                <a:cs typeface="ＭＳ Ｐゴシック" pitchFamily="-112" charset="-128"/>
              </a:rPr>
              <a:t>Discussion Group meets at Foothills, Mondays at 4:00</a:t>
            </a:r>
          </a:p>
          <a:p>
            <a:pPr marL="344488" indent="-344488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•"/>
              <a:defRPr/>
            </a:pPr>
            <a:endParaRPr lang="en-US" sz="2800" dirty="0">
              <a:ea typeface="ＭＳ Ｐゴシック" pitchFamily="-112" charset="-128"/>
              <a:cs typeface="ＭＳ Ｐゴシック" pitchFamily="-112" charset="-128"/>
            </a:endParaRPr>
          </a:p>
          <a:p>
            <a:pPr marL="801688" lvl="1" indent="-344488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•"/>
              <a:defRPr/>
            </a:pPr>
            <a:r>
              <a:rPr lang="en-US" sz="2400" dirty="0">
                <a:ea typeface="ＭＳ Ｐゴシック" pitchFamily="-112" charset="-128"/>
                <a:cs typeface="ＭＳ Ｐゴシック" pitchFamily="-112" charset="-128"/>
              </a:rPr>
              <a:t>September 28: </a:t>
            </a:r>
            <a:r>
              <a:rPr lang="en-US" sz="2400" dirty="0" err="1">
                <a:ea typeface="ＭＳ Ｐゴシック" pitchFamily="-112" charset="-128"/>
                <a:cs typeface="ＭＳ Ｐゴシック" pitchFamily="-112" charset="-128"/>
              </a:rPr>
              <a:t>Uli</a:t>
            </a:r>
            <a:r>
              <a:rPr lang="en-US" sz="2400" dirty="0">
                <a:ea typeface="ＭＳ Ｐゴシック" pitchFamily="-112" charset="-128"/>
                <a:cs typeface="ＭＳ Ｐゴシック" pitchFamily="-112" charset="-128"/>
              </a:rPr>
              <a:t> </a:t>
            </a:r>
            <a:r>
              <a:rPr lang="en-US" sz="2400" dirty="0" err="1">
                <a:ea typeface="ＭＳ Ｐゴシック" pitchFamily="-112" charset="-128"/>
                <a:cs typeface="ＭＳ Ｐゴシック" pitchFamily="-112" charset="-128"/>
              </a:rPr>
              <a:t>Bierbach</a:t>
            </a:r>
            <a:r>
              <a:rPr lang="en-US" sz="2400" dirty="0">
                <a:ea typeface="ＭＳ Ｐゴシック" pitchFamily="-112" charset="-128"/>
                <a:cs typeface="ＭＳ Ｐゴシック" pitchFamily="-112" charset="-128"/>
              </a:rPr>
              <a:t> and Sam </a:t>
            </a:r>
            <a:r>
              <a:rPr lang="en-US" sz="2400" dirty="0" smtClean="0">
                <a:ea typeface="ＭＳ Ｐゴシック" pitchFamily="-112" charset="-128"/>
                <a:cs typeface="ＭＳ Ｐゴシック" pitchFamily="-112" charset="-128"/>
              </a:rPr>
              <a:t>Cho</a:t>
            </a:r>
          </a:p>
          <a:p>
            <a:pPr marL="801688" lvl="1" indent="-344488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•"/>
              <a:defRPr/>
            </a:pPr>
            <a:endParaRPr lang="en-US" sz="2400" dirty="0">
              <a:ea typeface="ＭＳ Ｐゴシック" pitchFamily="-112" charset="-128"/>
              <a:cs typeface="ＭＳ Ｐゴシック" pitchFamily="-112" charset="-128"/>
            </a:endParaRPr>
          </a:p>
          <a:p>
            <a:pPr marL="801688" lvl="1" indent="-344488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•"/>
              <a:defRPr/>
            </a:pPr>
            <a:r>
              <a:rPr lang="en-US" sz="2400" dirty="0" smtClean="0">
                <a:ea typeface="ＭＳ Ｐゴシック" pitchFamily="-112" charset="-128"/>
                <a:cs typeface="ＭＳ Ｐゴシック" pitchFamily="-112" charset="-128"/>
              </a:rPr>
              <a:t>October 26: Adam Hall’s group</a:t>
            </a:r>
          </a:p>
          <a:p>
            <a:pPr marL="801688" lvl="1" indent="-344488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•"/>
              <a:defRPr/>
            </a:pPr>
            <a:endParaRPr lang="en-US" sz="2400" dirty="0">
              <a:ea typeface="ＭＳ Ｐゴシック" pitchFamily="-112" charset="-128"/>
              <a:cs typeface="ＭＳ Ｐゴシック" pitchFamily="-112" charset="-128"/>
            </a:endParaRPr>
          </a:p>
          <a:p>
            <a:pPr marL="801688" lvl="1" indent="-344488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•"/>
              <a:defRPr/>
            </a:pPr>
            <a:r>
              <a:rPr lang="en-US" sz="2400" dirty="0" smtClean="0">
                <a:ea typeface="ＭＳ Ｐゴシック" pitchFamily="-112" charset="-128"/>
                <a:cs typeface="ＭＳ Ｐゴシック" pitchFamily="-112" charset="-128"/>
              </a:rPr>
              <a:t>November 23: TBD</a:t>
            </a:r>
          </a:p>
        </p:txBody>
      </p:sp>
    </p:spTree>
    <p:extLst>
      <p:ext uri="{BB962C8B-B14F-4D97-AF65-F5344CB8AC3E}">
        <p14:creationId xmlns:p14="http://schemas.microsoft.com/office/powerpoint/2010/main" val="95114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0"/>
            <a:ext cx="8534400" cy="6858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3600" dirty="0" smtClean="0">
                <a:solidFill>
                  <a:srgbClr val="9E7E38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rPr>
              <a:t>Training for a Diversity of Careers</a:t>
            </a:r>
            <a:endParaRPr lang="en-US" sz="3600" dirty="0">
              <a:solidFill>
                <a:srgbClr val="9E7E38"/>
              </a:solidFill>
              <a:latin typeface="+mj-lt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213376"/>
            <a:ext cx="8724900" cy="4114800"/>
          </a:xfrm>
          <a:prstGeom prst="rect">
            <a:avLst/>
          </a:prstGeom>
        </p:spPr>
        <p:txBody>
          <a:bodyPr/>
          <a:lstStyle/>
          <a:p>
            <a:pPr marL="344488" indent="-344488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•"/>
              <a:defRPr/>
            </a:pPr>
            <a:r>
              <a:rPr lang="en-US" sz="2800" dirty="0" smtClean="0">
                <a:ea typeface="ＭＳ Ｐゴシック" pitchFamily="-112" charset="-128"/>
                <a:cs typeface="ＭＳ Ｐゴシック" pitchFamily="-112" charset="-128"/>
              </a:rPr>
              <a:t>Career workshops</a:t>
            </a:r>
          </a:p>
          <a:p>
            <a:pPr marL="801688" lvl="1" indent="-344488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•"/>
              <a:defRPr/>
            </a:pPr>
            <a:r>
              <a:rPr lang="en-US" sz="2400" dirty="0" smtClean="0">
                <a:ea typeface="ＭＳ Ｐゴシック" pitchFamily="-112" charset="-128"/>
                <a:cs typeface="ＭＳ Ｐゴシック" pitchFamily="-112" charset="-128"/>
              </a:rPr>
              <a:t>SCB-sponsored workshops</a:t>
            </a:r>
          </a:p>
          <a:p>
            <a:pPr marL="801688" lvl="1" indent="-344488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•"/>
              <a:defRPr/>
            </a:pPr>
            <a:r>
              <a:rPr lang="en-US" sz="2400" dirty="0" smtClean="0">
                <a:ea typeface="ＭＳ Ｐゴシック" pitchFamily="-112" charset="-128"/>
                <a:cs typeface="ＭＳ Ｐゴシック" pitchFamily="-112" charset="-128"/>
              </a:rPr>
              <a:t>Shared </a:t>
            </a:r>
            <a:r>
              <a:rPr lang="en-US" sz="2400" dirty="0">
                <a:ea typeface="ＭＳ Ｐゴシック" pitchFamily="-112" charset="-128"/>
                <a:cs typeface="ＭＳ Ｐゴシック" pitchFamily="-112" charset="-128"/>
              </a:rPr>
              <a:t>workshops with </a:t>
            </a:r>
            <a:r>
              <a:rPr lang="en-US" sz="2400" dirty="0" smtClean="0">
                <a:ea typeface="ＭＳ Ｐゴシック" pitchFamily="-112" charset="-128"/>
                <a:cs typeface="ＭＳ Ｐゴシック" pitchFamily="-112" charset="-128"/>
              </a:rPr>
              <a:t>Graduate School and other T32 training programs</a:t>
            </a:r>
          </a:p>
          <a:p>
            <a:pPr marL="344488" indent="-344488" eaLnBrk="0" hangingPunct="0">
              <a:spcBef>
                <a:spcPts val="2400"/>
              </a:spcBef>
              <a:buClr>
                <a:schemeClr val="accent1"/>
              </a:buClr>
              <a:buSzPct val="85000"/>
              <a:buFontTx/>
              <a:buChar char="•"/>
              <a:defRPr/>
            </a:pPr>
            <a:r>
              <a:rPr lang="en-US" sz="2800" dirty="0" smtClean="0">
                <a:ea typeface="ＭＳ Ｐゴシック" pitchFamily="-112" charset="-128"/>
                <a:cs typeface="ＭＳ Ｐゴシック" pitchFamily="-112" charset="-128"/>
              </a:rPr>
              <a:t>Courses</a:t>
            </a:r>
          </a:p>
          <a:p>
            <a:pPr marL="801688" lvl="1" indent="-344488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•"/>
              <a:defRPr/>
            </a:pPr>
            <a:r>
              <a:rPr lang="en-US" sz="2400" dirty="0">
                <a:ea typeface="ＭＳ Ｐゴシック" pitchFamily="-112" charset="-128"/>
                <a:cs typeface="ＭＳ Ｐゴシック" pitchFamily="-112" charset="-128"/>
              </a:rPr>
              <a:t>Principles and Practice of Teaching Biochemistry (BICM 717, 718)</a:t>
            </a:r>
            <a:endParaRPr lang="en-US" sz="2800" dirty="0">
              <a:ea typeface="ＭＳ Ｐゴシック" pitchFamily="-112" charset="-128"/>
              <a:cs typeface="ＭＳ Ｐゴシック" pitchFamily="-112" charset="-128"/>
            </a:endParaRPr>
          </a:p>
          <a:p>
            <a:pPr marL="801688" lvl="1" indent="-344488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•"/>
              <a:defRPr/>
            </a:pPr>
            <a:r>
              <a:rPr lang="en-US" sz="2400" dirty="0" smtClean="0">
                <a:ea typeface="ＭＳ Ｐゴシック" pitchFamily="-112" charset="-128"/>
                <a:cs typeface="ＭＳ Ｐゴシック" pitchFamily="-112" charset="-128"/>
              </a:rPr>
              <a:t>Drug </a:t>
            </a:r>
            <a:r>
              <a:rPr lang="en-US" sz="2400" dirty="0">
                <a:ea typeface="ＭＳ Ｐゴシック" pitchFamily="-112" charset="-128"/>
                <a:cs typeface="ＭＳ Ｐゴシック" pitchFamily="-112" charset="-128"/>
              </a:rPr>
              <a:t>Discovery, Design, and Development - Molecules to Medicines (CHM </a:t>
            </a:r>
            <a:r>
              <a:rPr lang="en-US" sz="2400" dirty="0" smtClean="0">
                <a:ea typeface="ＭＳ Ｐゴシック" pitchFamily="-112" charset="-128"/>
                <a:cs typeface="ＭＳ Ｐゴシック" pitchFamily="-112" charset="-128"/>
              </a:rPr>
              <a:t>740, </a:t>
            </a:r>
            <a:r>
              <a:rPr lang="en-US" sz="2400" dirty="0">
                <a:ea typeface="ＭＳ Ｐゴシック" pitchFamily="-112" charset="-128"/>
                <a:cs typeface="ＭＳ Ｐゴシック" pitchFamily="-112" charset="-128"/>
              </a:rPr>
              <a:t>also listed as BICM 740)</a:t>
            </a:r>
            <a:endParaRPr lang="en-US" sz="2400" dirty="0" smtClean="0">
              <a:ea typeface="ＭＳ Ｐゴシック" pitchFamily="-112" charset="-128"/>
              <a:cs typeface="ＭＳ Ｐゴシック" pitchFamily="-112" charset="-128"/>
            </a:endParaRPr>
          </a:p>
        </p:txBody>
      </p:sp>
      <p:pic>
        <p:nvPicPr>
          <p:cNvPr id="2" name="Picture 1" descr="Rigaku_0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300" y="1485900"/>
            <a:ext cx="2971800" cy="591076"/>
          </a:xfrm>
          <a:prstGeom prst="rect">
            <a:avLst/>
          </a:prstGeom>
        </p:spPr>
      </p:pic>
      <p:pic>
        <p:nvPicPr>
          <p:cNvPr id="6" name="Picture 5" descr="layout-top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300" y="5372100"/>
            <a:ext cx="505632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89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0"/>
            <a:ext cx="8534400" cy="6858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3600" dirty="0" smtClean="0">
                <a:solidFill>
                  <a:srgbClr val="9E7E38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rPr>
              <a:t>Training for a Diversity of Careers (cont.)</a:t>
            </a:r>
            <a:endParaRPr lang="en-US" sz="3600" dirty="0">
              <a:solidFill>
                <a:srgbClr val="9E7E38"/>
              </a:solidFill>
              <a:latin typeface="+mj-lt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600200"/>
            <a:ext cx="8724900" cy="4114800"/>
          </a:xfrm>
          <a:prstGeom prst="rect">
            <a:avLst/>
          </a:prstGeom>
        </p:spPr>
        <p:txBody>
          <a:bodyPr/>
          <a:lstStyle/>
          <a:p>
            <a:pPr marL="344488" indent="-344488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•"/>
              <a:defRPr/>
            </a:pPr>
            <a:r>
              <a:rPr lang="en-US" sz="2800" dirty="0" smtClean="0">
                <a:ea typeface="ＭＳ Ｐゴシック" pitchFamily="-112" charset="-128"/>
                <a:cs typeface="ＭＳ Ｐゴシック" pitchFamily="-112" charset="-128"/>
              </a:rPr>
              <a:t>Internships</a:t>
            </a:r>
          </a:p>
          <a:p>
            <a:pPr marL="801688" lvl="1" indent="-344488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•"/>
              <a:defRPr/>
            </a:pPr>
            <a:r>
              <a:rPr lang="en-US" sz="2400" dirty="0" smtClean="0">
                <a:ea typeface="ＭＳ Ｐゴシック" pitchFamily="-112" charset="-128"/>
                <a:cs typeface="ＭＳ Ｐゴシック" pitchFamily="-112" charset="-128"/>
              </a:rPr>
              <a:t>Biotechnology (</a:t>
            </a:r>
            <a:r>
              <a:rPr lang="en-US" sz="2400" dirty="0" err="1" smtClean="0">
                <a:ea typeface="ＭＳ Ｐゴシック" pitchFamily="-112" charset="-128"/>
                <a:cs typeface="ＭＳ Ｐゴシック" pitchFamily="-112" charset="-128"/>
              </a:rPr>
              <a:t>Targacept</a:t>
            </a:r>
            <a:r>
              <a:rPr lang="en-US" sz="2400" dirty="0" smtClean="0">
                <a:ea typeface="ＭＳ Ｐゴシック" pitchFamily="-112" charset="-128"/>
                <a:cs typeface="ＭＳ Ｐゴシック" pitchFamily="-112" charset="-128"/>
              </a:rPr>
              <a:t>, </a:t>
            </a:r>
            <a:r>
              <a:rPr lang="en-US" sz="2400" dirty="0" err="1" smtClean="0">
                <a:ea typeface="ＭＳ Ｐゴシック" pitchFamily="-112" charset="-128"/>
                <a:cs typeface="ＭＳ Ｐゴシック" pitchFamily="-112" charset="-128"/>
              </a:rPr>
              <a:t>Keranetics</a:t>
            </a:r>
            <a:r>
              <a:rPr lang="en-US" sz="2400" dirty="0" smtClean="0">
                <a:ea typeface="ＭＳ Ｐゴシック" pitchFamily="-112" charset="-128"/>
                <a:cs typeface="ＭＳ Ｐゴシック" pitchFamily="-112" charset="-128"/>
              </a:rPr>
              <a:t>)</a:t>
            </a:r>
            <a:endParaRPr lang="en-US" sz="2400" dirty="0">
              <a:ea typeface="ＭＳ Ｐゴシック" pitchFamily="-112" charset="-128"/>
              <a:cs typeface="ＭＳ Ｐゴシック" pitchFamily="-112" charset="-128"/>
            </a:endParaRPr>
          </a:p>
          <a:p>
            <a:pPr marL="801688" lvl="1" indent="-344488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•"/>
              <a:defRPr/>
            </a:pPr>
            <a:r>
              <a:rPr lang="en-US" sz="2400" dirty="0" err="1" smtClean="0">
                <a:ea typeface="ＭＳ Ｐゴシック" pitchFamily="-112" charset="-128"/>
                <a:cs typeface="ＭＳ Ｐゴシック" pitchFamily="-112" charset="-128"/>
              </a:rPr>
              <a:t>Pharma</a:t>
            </a:r>
            <a:r>
              <a:rPr lang="en-US" sz="2400" dirty="0" smtClean="0">
                <a:ea typeface="ＭＳ Ｐゴシック" pitchFamily="-112" charset="-128"/>
                <a:cs typeface="ＭＳ Ｐゴシック" pitchFamily="-112" charset="-128"/>
              </a:rPr>
              <a:t> (GSK)</a:t>
            </a:r>
          </a:p>
          <a:p>
            <a:pPr marL="801688" lvl="1" indent="-344488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•"/>
              <a:defRPr/>
            </a:pPr>
            <a:r>
              <a:rPr lang="en-US" sz="2400" dirty="0" smtClean="0">
                <a:ea typeface="ＭＳ Ｐゴシック" pitchFamily="-112" charset="-128"/>
                <a:cs typeface="ＭＳ Ｐゴシック" pitchFamily="-112" charset="-128"/>
              </a:rPr>
              <a:t>Tech Transfer (Wake Forest Innovations)</a:t>
            </a:r>
          </a:p>
          <a:p>
            <a:pPr marL="801688" lvl="1" indent="-344488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•"/>
              <a:defRPr/>
            </a:pPr>
            <a:r>
              <a:rPr lang="en-US" sz="2400" dirty="0" smtClean="0">
                <a:ea typeface="ＭＳ Ｐゴシック" pitchFamily="-112" charset="-128"/>
                <a:cs typeface="ＭＳ Ｐゴシック" pitchFamily="-112" charset="-128"/>
              </a:rPr>
              <a:t>Intellectual Property (Kilpatrick Townsend &amp; Stockton, LLP) </a:t>
            </a:r>
          </a:p>
          <a:p>
            <a:pPr marL="344488" indent="-344488" eaLnBrk="0" hangingPunct="0">
              <a:spcBef>
                <a:spcPts val="2400"/>
              </a:spcBef>
              <a:buClr>
                <a:schemeClr val="accent1"/>
              </a:buClr>
              <a:buSzPct val="85000"/>
              <a:buFontTx/>
              <a:buChar char="•"/>
              <a:defRPr/>
            </a:pPr>
            <a:r>
              <a:rPr lang="en-US" sz="2800" dirty="0" smtClean="0">
                <a:ea typeface="ＭＳ Ｐゴシック" pitchFamily="-112" charset="-128"/>
                <a:cs typeface="ＭＳ Ｐゴシック" pitchFamily="-112" charset="-128"/>
              </a:rPr>
              <a:t>Combined Degrees</a:t>
            </a:r>
          </a:p>
          <a:p>
            <a:pPr marL="801688" lvl="1" indent="-344488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•"/>
              <a:defRPr/>
            </a:pPr>
            <a:r>
              <a:rPr lang="en-US" sz="2400" dirty="0" smtClean="0">
                <a:ea typeface="ＭＳ Ｐゴシック" pitchFamily="-112" charset="-128"/>
                <a:cs typeface="ＭＳ Ｐゴシック" pitchFamily="-112" charset="-128"/>
              </a:rPr>
              <a:t>Ph.D.-M.B.A.</a:t>
            </a:r>
            <a:endParaRPr lang="en-US" sz="2800" dirty="0">
              <a:ea typeface="ＭＳ Ｐゴシック" pitchFamily="-112" charset="-128"/>
              <a:cs typeface="ＭＳ Ｐゴシック" pitchFamily="-112" charset="-128"/>
            </a:endParaRPr>
          </a:p>
          <a:p>
            <a:pPr marL="801688" lvl="1" indent="-344488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•"/>
              <a:defRPr/>
            </a:pPr>
            <a:r>
              <a:rPr lang="en-US" sz="2400" dirty="0" smtClean="0">
                <a:ea typeface="ＭＳ Ｐゴシック" pitchFamily="-112" charset="-128"/>
                <a:cs typeface="ＭＳ Ｐゴシック" pitchFamily="-112" charset="-128"/>
              </a:rPr>
              <a:t>M.D.-Ph.D.</a:t>
            </a:r>
          </a:p>
        </p:txBody>
      </p:sp>
      <p:pic>
        <p:nvPicPr>
          <p:cNvPr id="2" name="Picture 1" descr="kilpatrick-townsend-logo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300" y="4114800"/>
            <a:ext cx="2603500" cy="635000"/>
          </a:xfrm>
          <a:prstGeom prst="rect">
            <a:avLst/>
          </a:prstGeom>
        </p:spPr>
      </p:pic>
      <p:pic>
        <p:nvPicPr>
          <p:cNvPr id="3" name="Picture 2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257300"/>
            <a:ext cx="28702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44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0" y="2109907"/>
            <a:ext cx="9144000" cy="1231106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300" kern="1200">
                <a:solidFill>
                  <a:srgbClr val="9E7E38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sz="4000" dirty="0" smtClean="0">
                <a:ea typeface="ＭＳ Ｐゴシック" charset="-128"/>
              </a:rPr>
              <a:t>Reminder: SCB Training Grant Site Visit</a:t>
            </a:r>
          </a:p>
          <a:p>
            <a:r>
              <a:rPr lang="en-US" sz="4000" dirty="0" smtClean="0">
                <a:ea typeface="ＭＳ Ｐゴシック" charset="-128"/>
              </a:rPr>
              <a:t>October 19, 2015</a:t>
            </a:r>
            <a:endParaRPr lang="en-US" sz="40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522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1028700" y="2109907"/>
            <a:ext cx="6857999" cy="61555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300" kern="1200">
                <a:solidFill>
                  <a:srgbClr val="9E7E38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sz="4000" dirty="0" smtClean="0">
                <a:ea typeface="ＭＳ Ｐゴシック" charset="-128"/>
              </a:rPr>
              <a:t>Questions?</a:t>
            </a:r>
            <a:endParaRPr lang="en-US" sz="40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590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0"/>
            <a:ext cx="8534400" cy="6858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3600" dirty="0" smtClean="0">
                <a:solidFill>
                  <a:srgbClr val="9E7E38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rPr>
              <a:t>Student Poster Presentations</a:t>
            </a:r>
            <a:endParaRPr lang="en-US" sz="3600" dirty="0">
              <a:solidFill>
                <a:srgbClr val="9E7E38"/>
              </a:solidFill>
              <a:latin typeface="+mj-lt"/>
              <a:ea typeface="ＭＳ Ｐゴシック" pitchFamily="-112" charset="-128"/>
              <a:cs typeface="ＭＳ Ｐゴシック" pitchFamily="-112" charset="-12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708157"/>
              </p:ext>
            </p:extLst>
          </p:nvPr>
        </p:nvGraphicFramePr>
        <p:xfrm>
          <a:off x="457200" y="1903617"/>
          <a:ext cx="2224402" cy="2554083"/>
        </p:xfrm>
        <a:graphic>
          <a:graphicData uri="http://schemas.openxmlformats.org/drawingml/2006/table">
            <a:tbl>
              <a:tblPr/>
              <a:tblGrid>
                <a:gridCol w="2224402"/>
              </a:tblGrid>
              <a:tr h="234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Student</a:t>
                      </a:r>
                    </a:p>
                  </a:txBody>
                  <a:tcPr marL="9467" marR="9467" marT="9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Macnamara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Black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Zheng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Zahid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Mauney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Davis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Nelson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196882"/>
              </p:ext>
            </p:extLst>
          </p:nvPr>
        </p:nvGraphicFramePr>
        <p:xfrm>
          <a:off x="5257800" y="1903617"/>
          <a:ext cx="2209800" cy="2554083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234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Student</a:t>
                      </a:r>
                    </a:p>
                  </a:txBody>
                  <a:tcPr marL="9467" marR="9467" marT="9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Moore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Bolduc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Lawson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Smelser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Keyes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Melvin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Godwin</a:t>
                      </a:r>
                    </a:p>
                  </a:txBody>
                  <a:tcPr marL="9467" marR="9467" marT="9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Xiao</a:t>
                      </a:r>
                    </a:p>
                  </a:txBody>
                  <a:tcPr marL="9467" marR="9467" marT="9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371600" y="1143000"/>
            <a:ext cx="13401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spcBef>
                <a:spcPts val="2400"/>
              </a:spcBef>
              <a:buClr>
                <a:schemeClr val="accent1"/>
              </a:buClr>
              <a:buSzPct val="85000"/>
              <a:defRPr/>
            </a:pPr>
            <a:r>
              <a:rPr lang="en-US" sz="2400" dirty="0" smtClean="0">
                <a:ea typeface="ＭＳ Ｐゴシック" pitchFamily="-112" charset="-128"/>
                <a:cs typeface="ＭＳ Ｐゴシック" pitchFamily="-112" charset="-128"/>
              </a:rPr>
              <a:t>Session 1</a:t>
            </a:r>
            <a:endParaRPr lang="en-US" sz="2400" dirty="0"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03619" y="1143000"/>
            <a:ext cx="13401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spcBef>
                <a:spcPts val="2400"/>
              </a:spcBef>
              <a:buClr>
                <a:schemeClr val="accent1"/>
              </a:buClr>
              <a:buSzPct val="85000"/>
              <a:defRPr/>
            </a:pPr>
            <a:r>
              <a:rPr lang="en-US" sz="2400" dirty="0" smtClean="0">
                <a:ea typeface="ＭＳ Ｐゴシック" pitchFamily="-112" charset="-128"/>
                <a:cs typeface="ＭＳ Ｐゴシック" pitchFamily="-112" charset="-128"/>
              </a:rPr>
              <a:t>Session 2 </a:t>
            </a:r>
            <a:endParaRPr lang="en-US" sz="2400" dirty="0">
              <a:ea typeface="ＭＳ Ｐゴシック" pitchFamily="-112" charset="-128"/>
              <a:cs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547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Fluid Energy WF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05054"/>
      </a:accent1>
      <a:accent2>
        <a:srgbClr val="A6A6A8"/>
      </a:accent2>
      <a:accent3>
        <a:srgbClr val="D0D0D2"/>
      </a:accent3>
      <a:accent4>
        <a:srgbClr val="9E7E38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8F8F8F"/>
      </a:accent3>
      <a:accent4>
        <a:srgbClr val="707070"/>
      </a:accent4>
      <a:accent5>
        <a:srgbClr val="B2C0D9"/>
      </a:accent5>
      <a:accent6>
        <a:srgbClr val="AE48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3650</TotalTime>
  <Words>914</Words>
  <Application>Microsoft Office PowerPoint</Application>
  <PresentationFormat>On-screen Show (4:3)</PresentationFormat>
  <Paragraphs>139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Structural and Computational Biophysics  Certificate: History and  Curriculum  </vt:lpstr>
      <vt:lpstr>History</vt:lpstr>
      <vt:lpstr>Purposes</vt:lpstr>
      <vt:lpstr>Faculty</vt:lpstr>
      <vt:lpstr>Curriculum</vt:lpstr>
      <vt:lpstr>Courses I</vt:lpstr>
      <vt:lpstr>Courses II</vt:lpstr>
    </vt:vector>
  </TitlesOfParts>
  <Company>WFUBMC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 Roth</dc:creator>
  <cp:lastModifiedBy>Thomas Hollis</cp:lastModifiedBy>
  <cp:revision>180</cp:revision>
  <dcterms:created xsi:type="dcterms:W3CDTF">2010-10-12T15:40:17Z</dcterms:created>
  <dcterms:modified xsi:type="dcterms:W3CDTF">2015-10-08T12:14:19Z</dcterms:modified>
</cp:coreProperties>
</file>